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72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4" d="100"/>
          <a:sy n="84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6313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206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7641" y="129868"/>
            <a:ext cx="7288333" cy="685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IN" sz="48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Generative Models for Synthetic Data: A Deep Dive into the Gen AI Era</a:t>
            </a:r>
          </a:p>
        </p:txBody>
      </p:sp>
      <p:sp>
        <p:nvSpPr>
          <p:cNvPr id="3" name="Text 1"/>
          <p:cNvSpPr/>
          <p:nvPr/>
        </p:nvSpPr>
        <p:spPr>
          <a:xfrm>
            <a:off x="2226363" y="2594662"/>
            <a:ext cx="446248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60"/>
              </a:lnSpc>
              <a:buNone/>
            </a:pPr>
            <a:r>
              <a:rPr lang="en-US" sz="180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Transforming Data Mining in the GenAI Era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3889451" y="3150691"/>
            <a:ext cx="1307797" cy="186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6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 Research Overview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3946567" y="3455417"/>
            <a:ext cx="1250681" cy="186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6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999963" y="-1999641"/>
            <a:ext cx="51435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5143179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737118" y="-1264380"/>
            <a:ext cx="3670923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ollage of diagrams and graphs&#10;&#10;AI-generated content may be incorrect.">
            <a:extLst>
              <a:ext uri="{FF2B5EF4-FFF2-40B4-BE49-F238E27FC236}">
                <a16:creationId xmlns:a16="http://schemas.microsoft.com/office/drawing/2014/main" id="{483B55C7-D2B6-4BD3-F4DE-01BADF9BE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21"/>
            <a:ext cx="5516879" cy="508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844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1249226"/>
            <a:ext cx="7925098" cy="821159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09451" y="2070385"/>
            <a:ext cx="7925098" cy="821159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451" y="2891544"/>
            <a:ext cx="7925098" cy="821159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Real-World Applications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792324" y="1432099"/>
            <a:ext cx="7710540" cy="274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80"/>
              </a:lnSpc>
              <a:buNone/>
            </a:pPr>
            <a:r>
              <a:rPr lang="en-US" sz="18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Healthcare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792324" y="1706314"/>
            <a:ext cx="7710540" cy="181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4"/>
              </a:lnSpc>
              <a:buNone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Synthetic clinical records (HIPAA compliance)</a:t>
            </a:r>
            <a:endParaRPr lang="en-US" sz="1020" dirty="0"/>
          </a:p>
        </p:txBody>
      </p:sp>
      <p:sp>
        <p:nvSpPr>
          <p:cNvPr id="8" name="Text 6"/>
          <p:cNvSpPr/>
          <p:nvPr/>
        </p:nvSpPr>
        <p:spPr>
          <a:xfrm>
            <a:off x="792324" y="2253258"/>
            <a:ext cx="7710540" cy="274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80"/>
              </a:lnSpc>
              <a:buNone/>
            </a:pPr>
            <a:r>
              <a:rPr lang="en-US" sz="18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Finance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92324" y="2527474"/>
            <a:ext cx="7710540" cy="181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4"/>
              </a:lnSpc>
              <a:buNone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Fraud detection, transaction data, privacy-preserved</a:t>
            </a:r>
            <a:endParaRPr lang="en-US" sz="1020" dirty="0"/>
          </a:p>
        </p:txBody>
      </p:sp>
      <p:sp>
        <p:nvSpPr>
          <p:cNvPr id="10" name="Text 8"/>
          <p:cNvSpPr/>
          <p:nvPr/>
        </p:nvSpPr>
        <p:spPr>
          <a:xfrm>
            <a:off x="792324" y="3074417"/>
            <a:ext cx="7710540" cy="274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80"/>
              </a:lnSpc>
              <a:buNone/>
            </a:pPr>
            <a:r>
              <a:rPr lang="en-US" sz="18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Education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792324" y="3348633"/>
            <a:ext cx="7710540" cy="181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4"/>
              </a:lnSpc>
              <a:buNone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Student performance predictions (data scarcity)</a:t>
            </a:r>
            <a:endParaRPr lang="en-US" sz="102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Benefits vs Challenges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609451" y="1173138"/>
            <a:ext cx="8083600" cy="228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Benefits ✓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914177" y="1477677"/>
            <a:ext cx="7620372" cy="94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Balance classes &amp; remove bias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Privacy preservation (GDPR/HIPAA)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Simulate rare scenarios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609451" y="2540310"/>
            <a:ext cx="8083600" cy="228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Challenges ⚠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914177" y="2844850"/>
            <a:ext cx="7620372" cy="94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Miss real-world nuances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Learn spurious patterns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collapse risk</a:t>
            </a:r>
            <a:endParaRPr lang="en-US" sz="10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26047" y="628427"/>
            <a:ext cx="4891906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Research Tutorial Framework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1810673" y="4344479"/>
            <a:ext cx="5522655" cy="170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792"/>
              </a:lnSpc>
              <a:buNone/>
            </a:pPr>
            <a:r>
              <a:rPr lang="en-US" sz="96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Complete framework from generative models through applications</a:t>
            </a:r>
            <a:endParaRPr lang="en-US" sz="96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8B721-9886-AE57-5443-A89EA1E56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047" y="1221670"/>
            <a:ext cx="5225020" cy="312280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Future of Data Mining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914177" y="1249226"/>
            <a:ext cx="7620372" cy="16914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collection era → Data creation era (shift in progress)</a:t>
            </a:r>
            <a:endParaRPr lang="en-US" sz="1350" dirty="0"/>
          </a:p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Static test sets → Dynamic synthetic benchmarks</a:t>
            </a:r>
            <a:endParaRPr lang="en-US" sz="1350" dirty="0"/>
          </a:p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Focus on preventing model collapse through entropy injection</a:t>
            </a:r>
            <a:endParaRPr lang="en-US" sz="1350" dirty="0"/>
          </a:p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Bottleneck gone: Only limit is the questions we ask</a:t>
            </a:r>
            <a:endParaRPr lang="en-US" sz="13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0851" y="198127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Research Landscape: Literature Review</a:t>
            </a:r>
            <a:endParaRPr lang="en-US" sz="2700" dirty="0"/>
          </a:p>
        </p:txBody>
      </p:sp>
      <p:pic>
        <p:nvPicPr>
          <p:cNvPr id="4" name="Picture 3" descr="A table with text on it&#10;&#10;AI-generated content may be incorrect.">
            <a:extLst>
              <a:ext uri="{FF2B5EF4-FFF2-40B4-BE49-F238E27FC236}">
                <a16:creationId xmlns:a16="http://schemas.microsoft.com/office/drawing/2014/main" id="{8607BC97-C295-61C7-CC0B-567435EA7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16" y="914639"/>
            <a:ext cx="7258050" cy="395893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References &amp; Literature Review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609451" y="1173138"/>
            <a:ext cx="7901434" cy="181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4"/>
              </a:lnSpc>
              <a:buNone/>
            </a:pPr>
            <a:r>
              <a:rPr lang="en-US" sz="1020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Primary Source:</a:t>
            </a: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Li et al. (2025). "Generative Models for Synthetic Data: Transforming Data Mining in the GenAI Era." ACM Tutorial.</a:t>
            </a:r>
            <a:endParaRPr lang="en-US" sz="1020" dirty="0"/>
          </a:p>
        </p:txBody>
      </p:sp>
      <p:sp>
        <p:nvSpPr>
          <p:cNvPr id="4" name="Text 2"/>
          <p:cNvSpPr/>
          <p:nvPr/>
        </p:nvSpPr>
        <p:spPr>
          <a:xfrm>
            <a:off x="609451" y="1430424"/>
            <a:ext cx="7901434" cy="181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4"/>
              </a:lnSpc>
              <a:buNone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Papers Covered:</a:t>
            </a:r>
            <a:endParaRPr lang="en-US" sz="1020" dirty="0"/>
          </a:p>
        </p:txBody>
      </p:sp>
      <p:sp>
        <p:nvSpPr>
          <p:cNvPr id="5" name="Text 3"/>
          <p:cNvSpPr/>
          <p:nvPr/>
        </p:nvSpPr>
        <p:spPr>
          <a:xfrm>
            <a:off x="761814" y="1687711"/>
            <a:ext cx="7594141" cy="2954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Goodfellow et al. (2014). GANs - Generative Adversarial Networks</a:t>
            </a:r>
            <a:endParaRPr lang="en-US" sz="1020" dirty="0"/>
          </a:p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Ho et al. (2020). Denoising Diffusion Probabilistic Models</a:t>
            </a:r>
            <a:endParaRPr lang="en-US" sz="1020" dirty="0"/>
          </a:p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Rombach et al. (2022). Stable Diffusion - Latent diffusion models</a:t>
            </a:r>
            <a:endParaRPr lang="en-US" sz="1020" dirty="0"/>
          </a:p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Xu et al. (2024). MagPie - Alignment data synthesis from nothing</a:t>
            </a:r>
            <a:endParaRPr lang="en-US" sz="1020" dirty="0"/>
          </a:p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Huang et al. (2024). DataGen - Unified synthetic dataset generation</a:t>
            </a:r>
            <a:endParaRPr lang="en-US" sz="1020" dirty="0"/>
          </a:p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Kotelnikov et al. (2023). TabDDPM - Tabular data with diffusion models</a:t>
            </a:r>
            <a:endParaRPr lang="en-US" sz="1020" dirty="0"/>
          </a:p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 et al. (2023). DiffuRec - Sequential recommendation with diffusion</a:t>
            </a:r>
            <a:endParaRPr lang="en-US" sz="1020" dirty="0"/>
          </a:p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Zhu et al. (2023-2024). DyVal - Dynamic evaluation for reasoning</a:t>
            </a:r>
            <a:endParaRPr lang="en-US" sz="1020" dirty="0"/>
          </a:p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Shumailov et al. (2024). Model collapse in iteratively trained models</a:t>
            </a:r>
            <a:endParaRPr lang="en-US" sz="1020" dirty="0"/>
          </a:p>
          <a:p>
            <a:pPr marL="342900" indent="-342900">
              <a:lnSpc>
                <a:spcPts val="1904"/>
              </a:lnSpc>
              <a:buSzPct val="100000"/>
              <a:buChar char="•"/>
            </a:pPr>
            <a:r>
              <a:rPr lang="en-US" sz="102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 et al. (2025). Synthetic Data Generation Tutorial - This research</a:t>
            </a:r>
            <a:endParaRPr lang="en-US" sz="102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Data Problem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914177" y="1249226"/>
            <a:ext cx="7620372" cy="16914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Real-world data is scarce and expensive to annotate</a:t>
            </a:r>
            <a:endParaRPr lang="en-US" sz="1350" dirty="0"/>
          </a:p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Privacy and proprietary concerns limit data sharing</a:t>
            </a:r>
            <a:endParaRPr lang="en-US" sz="1350" dirty="0"/>
          </a:p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Manual collection bottleneck slows AI progress</a:t>
            </a:r>
            <a:endParaRPr lang="en-US" sz="1350" dirty="0"/>
          </a:p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Solution: Generate synthetic data algorithmically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1401589"/>
            <a:ext cx="7925098" cy="1055563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09451" y="2457152"/>
            <a:ext cx="7925098" cy="1055563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451" y="3512716"/>
            <a:ext cx="7925098" cy="1055563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Three Engines of Synthetic Data</a:t>
            </a: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837902" y="1630040"/>
            <a:ext cx="761755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60"/>
              </a:lnSpc>
              <a:buNone/>
            </a:pPr>
            <a:r>
              <a:rPr lang="en-US" sz="21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GANs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837902" y="2026109"/>
            <a:ext cx="7617559" cy="2025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28"/>
              </a:lnSpc>
              <a:buNone/>
            </a:pPr>
            <a:r>
              <a:rPr lang="en-US" sz="114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Competitive networks: Generator vs Discriminator</a:t>
            </a:r>
            <a:endParaRPr lang="en-US" sz="1140" dirty="0"/>
          </a:p>
        </p:txBody>
      </p:sp>
      <p:sp>
        <p:nvSpPr>
          <p:cNvPr id="8" name="Text 6"/>
          <p:cNvSpPr/>
          <p:nvPr/>
        </p:nvSpPr>
        <p:spPr>
          <a:xfrm>
            <a:off x="837902" y="2685604"/>
            <a:ext cx="761755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60"/>
              </a:lnSpc>
              <a:buNone/>
            </a:pPr>
            <a:r>
              <a:rPr lang="en-US" sz="21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Diffusion Models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837902" y="3081672"/>
            <a:ext cx="7617559" cy="2025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28"/>
              </a:lnSpc>
              <a:buNone/>
            </a:pPr>
            <a:r>
              <a:rPr lang="en-US" sz="114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Iterative denoising: Add noise, then reverse</a:t>
            </a:r>
            <a:endParaRPr lang="en-US" sz="1140" dirty="0"/>
          </a:p>
        </p:txBody>
      </p:sp>
      <p:sp>
        <p:nvSpPr>
          <p:cNvPr id="10" name="Text 8"/>
          <p:cNvSpPr/>
          <p:nvPr/>
        </p:nvSpPr>
        <p:spPr>
          <a:xfrm>
            <a:off x="837902" y="3741167"/>
            <a:ext cx="761755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60"/>
              </a:lnSpc>
              <a:buNone/>
            </a:pPr>
            <a:r>
              <a:rPr lang="en-US" sz="21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LLMs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837902" y="4137236"/>
            <a:ext cx="7617559" cy="2025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28"/>
              </a:lnSpc>
              <a:buNone/>
            </a:pPr>
            <a:r>
              <a:rPr lang="en-US" sz="114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Autoregressive: Predict next token/sequence</a:t>
            </a:r>
            <a:endParaRPr lang="en-US" sz="114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2235771"/>
            <a:ext cx="7925098" cy="2255118"/>
          </a:xfrm>
          <a:prstGeom prst="roundRect">
            <a:avLst>
              <a:gd name="adj" fmla="val 32438"/>
            </a:avLst>
          </a:prstGeom>
          <a:solidFill>
            <a:srgbClr val="1E293B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GANs: The Competitive Classics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914177" y="1173138"/>
            <a:ext cx="7620372" cy="9484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Two networks compete: Generator vs Discriminator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 collapse limits diversity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Best for: Computer vision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685610" y="4178722"/>
            <a:ext cx="7772780" cy="159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80"/>
              </a:lnSpc>
              <a:buNone/>
            </a:pPr>
            <a:r>
              <a:rPr lang="en-US" sz="90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Generator vs Discriminator Competition</a:t>
            </a:r>
            <a:endParaRPr lang="en-US" sz="900" dirty="0"/>
          </a:p>
        </p:txBody>
      </p:sp>
      <p:pic>
        <p:nvPicPr>
          <p:cNvPr id="7" name="Picture 6" descr="A diagram of a sample discriminator&#10;&#10;AI-generated content may be incorrect.">
            <a:extLst>
              <a:ext uri="{FF2B5EF4-FFF2-40B4-BE49-F238E27FC236}">
                <a16:creationId xmlns:a16="http://schemas.microsoft.com/office/drawing/2014/main" id="{C25848C9-E87B-1CC6-43E3-7094F1D09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459" y="2273908"/>
            <a:ext cx="4001961" cy="193035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413688" y="198127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Diffusion Models: Forward &amp; Reverse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413688" y="799758"/>
            <a:ext cx="7620372" cy="130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Gradually add noise to data until random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Learn to reverse denoising process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More stable than GANs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Better diversity capture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3832859" y="4648274"/>
            <a:ext cx="4664430" cy="19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80"/>
              </a:lnSpc>
              <a:buNone/>
            </a:pPr>
            <a:r>
              <a:rPr lang="en-US" sz="90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DDPM: Forward Diffusion &amp; Reverse Denoising</a:t>
            </a:r>
            <a:endParaRPr lang="en-US" sz="9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FD82E3-0878-49B5-B9A8-3D72C6914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4719" y="929640"/>
            <a:ext cx="5255593" cy="3414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1565486"/>
            <a:ext cx="7925098" cy="877156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09451" y="2442642"/>
            <a:ext cx="7925098" cy="877156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Text Synthesis: MagPie &amp; DataGen</a:t>
            </a:r>
            <a:endParaRPr lang="en-US" sz="2700" dirty="0"/>
          </a:p>
        </p:txBody>
      </p:sp>
      <p:sp>
        <p:nvSpPr>
          <p:cNvPr id="5" name="Text 3"/>
          <p:cNvSpPr/>
          <p:nvPr/>
        </p:nvSpPr>
        <p:spPr>
          <a:xfrm>
            <a:off x="609451" y="1173138"/>
            <a:ext cx="8083600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20"/>
              </a:lnSpc>
              <a:buNone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Two innovative approaches: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837902" y="1793937"/>
            <a:ext cx="7617559" cy="228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MagPie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837902" y="2022388"/>
            <a:ext cx="7617559" cy="1918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16"/>
              </a:lnSpc>
              <a:buNone/>
            </a:pPr>
            <a:r>
              <a:rPr lang="en-US" sz="108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Creates data from nothing - prompts LLM with templates, gets quality output</a:t>
            </a:r>
            <a:endParaRPr lang="en-US" sz="1080" dirty="0"/>
          </a:p>
        </p:txBody>
      </p:sp>
      <p:sp>
        <p:nvSpPr>
          <p:cNvPr id="8" name="Text 6"/>
          <p:cNvSpPr/>
          <p:nvPr/>
        </p:nvSpPr>
        <p:spPr>
          <a:xfrm>
            <a:off x="837902" y="2671093"/>
            <a:ext cx="7617559" cy="228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DataGen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837902" y="2899544"/>
            <a:ext cx="7617559" cy="1918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16"/>
              </a:lnSpc>
              <a:buNone/>
            </a:pPr>
            <a:r>
              <a:rPr lang="en-US" sz="108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Engineering approach with RAG validation, attribute guidance, quality control</a:t>
            </a:r>
            <a:endParaRPr lang="en-US" sz="108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Multimodal: Task-Me-Anything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914177" y="1249226"/>
            <a:ext cx="7620372" cy="16914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Programmable system combining visual + text for specific tasks</a:t>
            </a:r>
            <a:endParaRPr lang="en-US" sz="1350" dirty="0"/>
          </a:p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AutoBench-V: Multi-agent loop with self-validation</a:t>
            </a:r>
            <a:endParaRPr lang="en-US" sz="1350" dirty="0"/>
          </a:p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Critical: Without self-validation, mismatches occur</a:t>
            </a:r>
            <a:endParaRPr lang="en-US" sz="1350" dirty="0"/>
          </a:p>
          <a:p>
            <a:pPr marL="342900" indent="-342900">
              <a:lnSpc>
                <a:spcPts val="3240"/>
              </a:lnSpc>
              <a:buSzPct val="100000"/>
              <a:buChar char="•"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Result: Honest benchmarking for large vision-language models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Generation Pipeline &amp; Evaluation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30200" y="3154226"/>
            <a:ext cx="8083600" cy="159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80"/>
              </a:lnSpc>
              <a:buNone/>
            </a:pPr>
            <a:r>
              <a:rPr lang="en-US" sz="90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End-to-End Synthetic Data Generation Pipeline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914177" y="3466393"/>
            <a:ext cx="7620372" cy="7084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Fidelity:</a:t>
            </a: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Match real data distribution | </a:t>
            </a:r>
            <a:r>
              <a:rPr lang="en-US" sz="1050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Utility:</a:t>
            </a: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TSTR test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Privacy:</a:t>
            </a: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DCR metric | </a:t>
            </a:r>
            <a:r>
              <a:rPr lang="en-US" sz="1050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Diversity:</a:t>
            </a: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Full manifold coverage</a:t>
            </a:r>
            <a:endParaRPr lang="en-US" sz="10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609451" y="609451"/>
            <a:ext cx="8083600" cy="411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2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Collapse: The Recursive Problem</a:t>
            </a:r>
            <a:endParaRPr lang="en-US" sz="2700" dirty="0"/>
          </a:p>
        </p:txBody>
      </p:sp>
      <p:sp>
        <p:nvSpPr>
          <p:cNvPr id="5" name="Text 3"/>
          <p:cNvSpPr/>
          <p:nvPr/>
        </p:nvSpPr>
        <p:spPr>
          <a:xfrm>
            <a:off x="556037" y="1306413"/>
            <a:ext cx="7620372" cy="130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Synthetic → Generate → Train = degradation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Rare events disappear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Biases amplified each iteration</a:t>
            </a:r>
            <a:endParaRPr lang="en-US" sz="1050" dirty="0"/>
          </a:p>
          <a:p>
            <a:pPr marL="342900" indent="-342900">
              <a:lnSpc>
                <a:spcPts val="2520"/>
              </a:lnSpc>
              <a:buSzPct val="100000"/>
              <a:buChar char="•"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Solution: Entropy injection (mix real data)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564</Words>
  <Application>Microsoft Office PowerPoint</Application>
  <PresentationFormat>On-screen Show (16:9)</PresentationFormat>
  <Paragraphs>98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Perplexity 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Converted Presentation</dc:title>
  <dc:subject>PptxGenJS Presentation</dc:subject>
  <dc:creator>Perplexity</dc:creator>
  <cp:lastModifiedBy>Jay Hitesh Vithlani</cp:lastModifiedBy>
  <cp:revision>2</cp:revision>
  <dcterms:created xsi:type="dcterms:W3CDTF">2025-12-01T00:27:11Z</dcterms:created>
  <dcterms:modified xsi:type="dcterms:W3CDTF">2025-12-01T00:42:54Z</dcterms:modified>
</cp:coreProperties>
</file>